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7" r:id="rId3"/>
    <p:sldId id="256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лицам, поступившим для дальнейшего обучения в магистратуру, резидентуру, докторантуру;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/>
      <dgm:t>
        <a:bodyPr/>
        <a:lstStyle/>
        <a:p>
          <a:r>
            <a:rPr lang="ru-RU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  <dgm:t>
        <a:bodyPr/>
        <a:lstStyle/>
        <a:p>
          <a:endParaRPr lang="ru-RU"/>
        </a:p>
      </dgm:t>
    </dgm:pt>
    <dgm:pt modelId="{D346C6A6-8246-47AB-BA42-FE20C1CD2B86}" type="pres">
      <dgm:prSet presAssocID="{AA284D64-C1C1-42BD-8718-F9AA861ECC44}" presName="cycle" presStyleCnt="0"/>
      <dgm:spPr/>
      <dgm:t>
        <a:bodyPr/>
        <a:lstStyle/>
        <a:p>
          <a:endParaRPr lang="ru-RU"/>
        </a:p>
      </dgm:t>
    </dgm:pt>
    <dgm:pt modelId="{7BC4006F-FF8F-4445-947E-BB6112056A9C}" type="pres">
      <dgm:prSet presAssocID="{AA284D64-C1C1-42BD-8718-F9AA861ECC44}" presName="srcNode" presStyleLbl="node1" presStyleIdx="0" presStyleCnt="4"/>
      <dgm:spPr/>
      <dgm:t>
        <a:bodyPr/>
        <a:lstStyle/>
        <a:p>
          <a:endParaRPr lang="ru-RU"/>
        </a:p>
      </dgm:t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  <dgm:t>
        <a:bodyPr/>
        <a:lstStyle/>
        <a:p>
          <a:endParaRPr lang="ru-RU"/>
        </a:p>
      </dgm:t>
    </dgm:pt>
    <dgm:pt modelId="{EB3A2C75-E9C0-4540-8623-B009F9313ECD}" type="pres">
      <dgm:prSet presAssocID="{AA284D64-C1C1-42BD-8718-F9AA861ECC44}" presName="dstNode" presStyleLbl="node1" presStyleIdx="0" presStyleCnt="4"/>
      <dgm:spPr/>
      <dgm:t>
        <a:bodyPr/>
        <a:lstStyle/>
        <a:p>
          <a:endParaRPr lang="ru-RU"/>
        </a:p>
      </dgm:t>
    </dgm:pt>
    <dgm:pt modelId="{DD2CE743-1BD9-4C69-9C86-EA4B2355F136}" type="pres">
      <dgm:prSet presAssocID="{945EDFFE-061E-4657-ACC5-AC089EFED63C}" presName="text_1" presStyleLbl="node1" presStyleIdx="0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  <dgm:t>
        <a:bodyPr/>
        <a:lstStyle/>
        <a:p>
          <a:endParaRPr lang="ru-RU"/>
        </a:p>
      </dgm:t>
    </dgm:pt>
    <dgm:pt modelId="{7A5E0F80-9AE2-41F2-818C-8BF6FEA37ACF}" type="pres">
      <dgm:prSet presAssocID="{945EDFFE-061E-4657-ACC5-AC089EFED63C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  <dgm:t>
        <a:bodyPr/>
        <a:lstStyle/>
        <a:p>
          <a:endParaRPr lang="ru-RU"/>
        </a:p>
      </dgm:t>
    </dgm:pt>
    <dgm:pt modelId="{F7DFE686-F4C1-48F9-8A3E-06CBA55A00D8}" type="pres">
      <dgm:prSet presAssocID="{8F3689CC-AAB0-4E64-BB85-446B0579A944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  <dgm:t>
        <a:bodyPr/>
        <a:lstStyle/>
        <a:p>
          <a:endParaRPr lang="ru-RU"/>
        </a:p>
      </dgm:t>
    </dgm:pt>
    <dgm:pt modelId="{E8D14D36-A03C-4628-BE87-2BFEF558BCD3}" type="pres">
      <dgm:prSet presAssocID="{350A1505-26E1-461D-A4E5-5ED653BA1584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  <dgm:t>
        <a:bodyPr/>
        <a:lstStyle/>
        <a:p>
          <a:endParaRPr lang="ru-RU"/>
        </a:p>
      </dgm:t>
    </dgm:pt>
    <dgm:pt modelId="{DBE91ECD-BE3B-4AE0-9F84-B98ED75A79CD}" type="pres">
      <dgm:prSet presAssocID="{58A6E7B5-6A73-49D1-8005-2FD91D7582D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259821"/>
          <a:ext cx="7613421" cy="9249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259821"/>
        <a:ext cx="7613421" cy="924938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лицам, поступившим для дальнейшего обучения в магистратуру, резидентуру, докторантуру;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79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323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55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273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850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454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5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1302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782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81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051721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АО «Финансовый центр»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Министерства образования и науки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Республики Казахстан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1988840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Обязательная отработка </a:t>
            </a:r>
            <a:b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молодых специалистов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/>
            </a:r>
            <a:b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и докторов философии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endParaRPr lang="ru-RU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507"/>
            <a:ext cx="1442185" cy="12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344" t="13596" r="27865" b="11403"/>
          <a:stretch/>
        </p:blipFill>
        <p:spPr>
          <a:xfrm>
            <a:off x="7020273" y="176296"/>
            <a:ext cx="1316140" cy="13084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Распределения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докторов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философии 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12568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 в вузах 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докторов философии 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(PhD)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.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Персональное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распределение докторов философии (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осуществляется,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согласно заявкам вузов и научных организаций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 потребности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кадрах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распределения, 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философии 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направляются комиссиями по распределению 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работу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, непосредственно в центре занятости населения по месту жительства с зачетом времени нахождения на учете в качестве безработного в срок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отработки.</a:t>
            </a:r>
          </a:p>
          <a:p>
            <a:pPr algn="just"/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философии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завершившие обучение в текущем году, не позднее </a:t>
            </a:r>
            <a:r>
              <a:rPr lang="ru-RU" sz="2100" b="1" dirty="0">
                <a:solidFill>
                  <a:srgbClr val="0070C0"/>
                </a:solidFill>
                <a:latin typeface="Book Antiqua" pitchFamily="18" charset="0"/>
              </a:rPr>
              <a:t>1 сентября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прибывают на место работы по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направлению.</a:t>
            </a:r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01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581"/>
            <a:ext cx="8748464" cy="954107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п. 17-2) ст. 47 Закон «Об образовании» предусмотрено освобождение от отработки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</a:b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(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предоставляются </a:t>
            </a:r>
            <a:r>
              <a:rPr lang="ru-RU" sz="1600" i="1" dirty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только</a:t>
            </a:r>
            <a:r>
              <a:rPr lang="ru-RU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Комиссиями по распределению в год окончания)</a:t>
            </a:r>
            <a:endParaRPr lang="ru-RU" sz="1600" b="1" i="1" dirty="0">
              <a:solidFill>
                <a:srgbClr val="C00000"/>
              </a:solidFill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23199789"/>
              </p:ext>
            </p:extLst>
          </p:nvPr>
        </p:nvGraphicFramePr>
        <p:xfrm>
          <a:off x="539552" y="748928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7946" y="12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3678" y="23210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34104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44998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5229200"/>
            <a:ext cx="8856984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latin typeface="Book Antiqua" pitchFamily="18" charset="0"/>
              </a:rPr>
              <a:t>ОТСРОЧКА: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При 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поступлении или призыве на </a:t>
            </a:r>
            <a:r>
              <a:rPr lang="ru-RU" sz="1700" b="1" dirty="0">
                <a:solidFill>
                  <a:srgbClr val="0070C0"/>
                </a:solidFill>
                <a:latin typeface="Book Antiqua" pitchFamily="18" charset="0"/>
              </a:rPr>
              <a:t>срочную воинскую службу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молодому специалисту 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предоставляется 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отсрочка на время прохождения службы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, без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зачета времени 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прохождения службы в срок 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отработки </a:t>
            </a:r>
            <a:b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(Пункт 17 ППРК № 390 от 30.03.2012). В остальных случаях отсрочка не предусмотрена.</a:t>
            </a:r>
            <a:endParaRPr lang="ru-RU" sz="17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98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1079" b="83993" l="13375" r="80500"/>
                    </a14:imgEffect>
                    <a14:imgEffect>
                      <a14:artisticTexturizer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167" r="18999" b="15228"/>
          <a:stretch/>
        </p:blipFill>
        <p:spPr>
          <a:xfrm>
            <a:off x="1907704" y="620688"/>
            <a:ext cx="5458544" cy="47410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В п.</a:t>
            </a:r>
            <a:r>
              <a:rPr lang="en-US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17-4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ст. 47 Закона РК «Об образовании» указано: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неисполнение обязанности по отработке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, предусмотренной Законом,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молодой специалист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и доктор философии (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PhD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возмещают расходы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понесенные за 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счет бюджетных 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средств, в связи с их 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обучением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в бюджет через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оператора уполномоченного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органа в области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образования».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Оператор программы мониторинга является </a:t>
            </a:r>
            <a:b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АО «Финансовый центр»</a:t>
            </a:r>
            <a:endParaRPr lang="ru-RU" sz="26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04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2191574" y="1517883"/>
            <a:ext cx="5991225" cy="74785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9000">
                <a:srgbClr val="F7E8E8"/>
              </a:gs>
              <a:gs pos="27000">
                <a:schemeClr val="accent2">
                  <a:lumMod val="40000"/>
                  <a:lumOff val="60000"/>
                </a:schemeClr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Согласно пункту 17 статьи 47 Закона РК «Об образовании», а также </a:t>
            </a:r>
            <a:b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Правилам направления молодых специалистов на работу, утвержденные</a:t>
            </a:r>
            <a:b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Постановлением Правительства РК от 30.03.2012 г. № 390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484784"/>
            <a:ext cx="8209036" cy="4599513"/>
            <a:chOff x="509786" y="1136898"/>
            <a:chExt cx="8209036" cy="4599513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917848"/>
              <a:ext cx="5991225" cy="777504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311427"/>
              <a:ext cx="4151312" cy="1357312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833223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368728"/>
              <a:ext cx="4891087" cy="942700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369146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305250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4374389" y="2695352"/>
              <a:ext cx="43444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smtClean="0">
                  <a:solidFill>
                    <a:srgbClr val="002060"/>
                  </a:solidFill>
                  <a:latin typeface="Book Antiqua" pitchFamily="18" charset="0"/>
                </a:rPr>
                <a:t>в организациях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высшего и (или) послевузовского образования и научных организациях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028903" y="1856978"/>
              <a:ext cx="568991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/мед  специальности) отрабатывают в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организациях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обр./здрав.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года все 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остальные специальности в орг. независимо от формы собственности 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526134" y="1136898"/>
              <a:ext cx="619268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2008 года поступления (педагогические и медицинские  специальности)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 поступления (ветеринарные специальности)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отрабатывают в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сельской местности в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организациях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образ./здрав./в области ветеринарии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897767" y="2310272"/>
              <a:ext cx="1348447" cy="289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ГОСЗАКАЗ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180438" y="1282655"/>
              <a:ext cx="1138996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Сельская квота</a:t>
              </a:r>
              <a:endParaRPr kumimoji="1" lang="en-US" altLang="ko-K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180438" y="4930552"/>
              <a:ext cx="3192463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Высшее послевузовское образование</a:t>
              </a:r>
              <a:b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(1. магистратура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,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2. резидентура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)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56695" y="3171387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Доктора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/>
              </a:r>
              <a:b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философии</a:t>
              </a:r>
              <a:b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PhD)</a:t>
              </a: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4840486" y="4305250"/>
              <a:ext cx="3878336" cy="1431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с 2016 года поступления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</a:b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./мед. спец-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ти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в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гос.орг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-х образ./здрав-я; 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2017 года поступления 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все остальные специальности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в орг. независимо от формы собственности</a:t>
              </a: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endParaRPr kumimoji="1" lang="ru-RU" altLang="ko-KR" sz="3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2016 года поступления в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гос.организациях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здравоохранения</a:t>
              </a: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899592" y="1074222"/>
            <a:ext cx="75910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Возложена обязательная трехгодичная отработка на следующих граждан: 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 года после окончания вуза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333367" y="3670080"/>
            <a:ext cx="50550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r" eaLnBrk="0" fontAlgn="base" latinLnBrk="1" hangingPunct="0">
              <a:spcBef>
                <a:spcPct val="0"/>
              </a:spcBef>
              <a:spcAft>
                <a:spcPct val="0"/>
              </a:spcAft>
            </a:pP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с 2016 года поступления 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граждане РК 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из числа сельской молодежи, переселяющихся 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в регионы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, определенные Правительством Республики Казахстан (педагогические, технические и сельскохозяйственные специальности) отрабатывают в регионе по месту обучения</a:t>
            </a:r>
            <a:endParaRPr kumimoji="1" lang="en-US" altLang="ko-KR" sz="12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914400" y="2091055"/>
            <a:ext cx="1277174" cy="1"/>
          </a:xfrm>
          <a:prstGeom prst="bentConnector3">
            <a:avLst>
              <a:gd name="adj1" fmla="val 50000"/>
            </a:avLst>
          </a:prstGeom>
          <a:ln w="19050" cap="rnd"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9144000" y="4005064"/>
            <a:ext cx="886782" cy="3016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 eaLnBrk="0" fontAlgn="base" latinLnBrk="1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k-KZ" altLang="ko-KR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rPr>
              <a:t>Серпін</a:t>
            </a:r>
            <a:endParaRPr kumimoji="1" lang="en-US" altLang="ko-KR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ea typeface="Gulim" pitchFamily="34" charset="-127"/>
            </a:endParaRPr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2566990" y="2265734"/>
            <a:ext cx="5707060" cy="0"/>
          </a:xfrm>
          <a:prstGeom prst="line">
            <a:avLst/>
          </a:prstGeom>
          <a:noFill/>
          <a:ln w="12700">
            <a:solidFill>
              <a:srgbClr val="000000">
                <a:alpha val="50195"/>
              </a:srgb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971600" y="4327168"/>
            <a:ext cx="2788517" cy="39797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Граждане РК из числа </a:t>
            </a:r>
            <a:b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</a:b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сельской молодежи 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поступившие</a:t>
            </a:r>
            <a:b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</a:b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в пределах </a:t>
            </a:r>
            <a:r>
              <a:rPr kumimoji="1" lang="ru-RU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квоты</a:t>
            </a:r>
            <a:endParaRPr kumimoji="1" lang="en-US" altLang="ko-KR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СЕЛЬСКАЯ КВОТА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55" y="1052736"/>
            <a:ext cx="7711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сельской квоте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и ветеринарные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специальности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014369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	Педагогические </a:t>
            </a:r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специальности</a:t>
            </a:r>
            <a:endParaRPr lang="ru-RU" sz="28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204864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211960" y="378904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4869160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sz="2800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sz="2800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endParaRPr lang="ru-RU" sz="2800" u="sng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организации </a:t>
            </a:r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ОБРАЗОВАНИЯ</a:t>
            </a:r>
            <a:endParaRPr lang="ru-RU" sz="28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149731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 ГОСУДАРСТВЕННЫЙ ОБРАЗОВАЕТЛЬНЫЙ ЗАКАЗ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1719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государственному образовательному заказу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специальности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 магистратура/резидентура)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328498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 специальности</a:t>
            </a:r>
            <a:endParaRPr lang="ru-RU" sz="28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2492896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860032" y="4077072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47664" y="515719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В </a:t>
            </a:r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организации </a:t>
            </a:r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ОБРАЗОВАНИЯ</a:t>
            </a:r>
            <a:endParaRPr lang="ru-RU" sz="28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497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государственному образовательному заказу по программе</a:t>
            </a:r>
            <a: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b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</a:b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Доктора философии (</a:t>
            </a:r>
            <a:r>
              <a:rPr lang="en-US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PhD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)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76" y="2996952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Все специальности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420888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488859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49786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29309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организациях высшего и (или) послевузовского образования (ВУЗах)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4293096"/>
            <a:ext cx="2978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НАУЧНЫХ ОРГАНИЗАЦИЯХ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ДОКТОРА ФИЛОСОФИИ </a:t>
            </a:r>
            <a:r>
              <a:rPr lang="en-US" dirty="0" smtClean="0"/>
              <a:t>PHD</a:t>
            </a:r>
            <a:r>
              <a:rPr lang="ru-RU" dirty="0"/>
              <a:t> </a:t>
            </a:r>
            <a:r>
              <a:rPr lang="ru-RU" dirty="0" smtClean="0"/>
              <a:t>(государственный образовательный заказ 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65242" y="443159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или</a:t>
            </a:r>
            <a:endParaRPr lang="ru-RU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0439"/>
            <a:ext cx="8784975" cy="1200329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ГРАЖДАНЕ РК ИЗ ЧИСЛА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СЕЛЬСКОЙ МОЛОДЕЖИ ПОСТУПИВШИЕ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ПРЕДЕЛАХ КВОТЫ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57489"/>
            <a:ext cx="842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Граждане РК из числа 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сельской молодежи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поступившие в 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пределах квоты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обучившиеся по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педагогическим, техническим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и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сельскохозяйственным специальностям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согласно пп.6 п.8 ст. 26.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26" y="3430741"/>
            <a:ext cx="799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Педагогические, Технические, </a:t>
            </a:r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Сельскохозяйственные специальности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7006" y="2823319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23928" y="4221088"/>
            <a:ext cx="1161007" cy="1008112"/>
          </a:xfrm>
          <a:prstGeom prst="downArrow">
            <a:avLst>
              <a:gd name="adj1" fmla="val 50000"/>
              <a:gd name="adj2" fmla="val 5481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6727" y="547716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В  РЕГИОНЕ ПО МЕСТУ ОБУЧЕНИЯ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3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23" y="134076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Поступившие (с 2017 года) по государственному образовательному заказу на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ДРУГИЕ СПЕЦИАЛЬНОСТИ </a:t>
            </a:r>
            <a:b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(т.е. за исключением педагогических, медицинских специальностей)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284984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Все специальности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564904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3861048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86916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Отрабатывают в организациях, 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независимо от формы собственности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ГОСУДАРСТВЕННЫЙ ОБРАЗОВАЕТЛЬНЫЙ ЗАКАЗ (другие специальности)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Распределение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В целях направления на работу молодых специалистов (выпускников) и докторов философии (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) осуществляется их персональное распределение </a:t>
            </a:r>
          </a:p>
          <a:p>
            <a:pPr fontAlgn="base"/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Комиссии 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по распределению создаются 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ежегодно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при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соответствующих вузах Республики Казахстан, в которых завершают обучение молодые специалисты 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 - для персонального распределения на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работу.</a:t>
            </a:r>
          </a:p>
          <a:p>
            <a:pPr marL="514350" indent="-514350" algn="just" fontAlgn="base">
              <a:buFont typeface="+mj-lt"/>
              <a:buAutoNum type="arabicPeriod" startAt="2"/>
            </a:pPr>
            <a:endParaRPr lang="ru-RU" sz="105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Молодые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специалисты и/или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), не явившиеся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без уважительной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причины в соответствующую Комиссию по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распределению,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распределяются 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без их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присутствия</a:t>
            </a:r>
            <a:endParaRPr lang="ru-RU" sz="2400" b="1" u="sng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66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Распределения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молодых специалистов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магистратура, резидентура)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0120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 в вузах и (или) уполномоченном органе здравоохранения (МЗ РК для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мед.специальностей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молодых специалистов на работу; 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осуществляется на основе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ходатайства (справки)</a:t>
            </a:r>
            <a:r>
              <a:rPr lang="ru-RU" sz="2000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работодателя о предстоящем трудоустройстве и сохранении вакантного места до момента прибытия молодого специалиста на место работы.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распределения,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молодые специалисты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направляются комиссиями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по распределению 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работу (Центр занятости населения)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непосредственно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 центре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занятости населения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по месту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жительства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с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зачетом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времени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нахождения на учете в качестве безработного 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в срок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отработки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Молодые специалисты, завершившие обучение в текущем году, не позднее </a:t>
            </a:r>
            <a:r>
              <a:rPr lang="ru-RU" sz="2000" b="1" u="sng" dirty="0" smtClean="0">
                <a:solidFill>
                  <a:srgbClr val="0070C0"/>
                </a:solidFill>
                <a:latin typeface="Book Antiqua" pitchFamily="18" charset="0"/>
              </a:rPr>
              <a:t>1 сентября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прибывают на место работы по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направлению.</a:t>
            </a:r>
            <a:endParaRPr lang="ru-RU" sz="20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4203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761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Распределение</vt:lpstr>
      <vt:lpstr>Порядок Распределения молодых специалистов (бакалавриат, интернатура, магистратура, резидентура)</vt:lpstr>
      <vt:lpstr>Порядок Распределения  докторов философии (PhD)</vt:lpstr>
      <vt:lpstr>п. 17-2) ст. 47 Закон «Об образовании» предусмотрено освобождение от отработки  (предоставляются только Комиссиями по распределению в год окончания)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Пользователь Windows</cp:lastModifiedBy>
  <cp:revision>46</cp:revision>
  <dcterms:created xsi:type="dcterms:W3CDTF">2019-02-25T04:24:15Z</dcterms:created>
  <dcterms:modified xsi:type="dcterms:W3CDTF">2022-02-15T08:10:35Z</dcterms:modified>
</cp:coreProperties>
</file>